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9" r:id="rId4"/>
    <p:sldId id="260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6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ntraštės vietos rezervavimo ženklas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os vietos rezervavimo ženklas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6DC4D-924A-4699-8625-EA7237178408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4" name="Skaidrės vaizdo vietos rezervavimo ženkla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astabų vietos rezervavimo ženkl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6" name="Poraštės vietos rezervavimo ženklas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kaidrės numerio vietos rezervavimo ženklas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2FB57-131C-4863-8245-F5979EC57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33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2FB57-131C-4863-8245-F5979EC57F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2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kaidrės vaizdo vietos rezervavimo ženkla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astabų vietos rezervavimo ženkl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42FB57-131C-4863-8245-F5979EC57F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96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vadinimo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F8C7D5C-F6DE-423B-8510-460F533C2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6D7C1AD1-4A25-478A-875D-CF88D858B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lt-LT"/>
              <a:t>Spustelėkite norėdami redaguoti šablono paantraštės stilių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CBF82418-79E5-4AC7-93A1-0543A4323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ACF0C-473E-4F29-9B50-6E1EABFFB8B1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240421A6-E7BE-4145-BAEE-AC9908C2E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F2D39F6A-EBD3-4F92-88C9-3DC3F5EBF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F5E4E-CA93-422C-B106-5EA3DD1B7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15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Pavadinimas ir vertikalus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9D52AABC-C99C-4C11-82A4-5958DE213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466F927C-02F2-4E54-82C3-078E1F17B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653C8C30-10CB-45A1-A629-1C82615C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ACF0C-473E-4F29-9B50-6E1EABFFB8B1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5D8678A4-3F7B-41C4-A522-BC0DAF81F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5D407CFA-408B-4D4A-A157-14E5EE9C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F5E4E-CA93-422C-B106-5EA3DD1B7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50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us 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us pavadinimas 1">
            <a:extLst>
              <a:ext uri="{FF2B5EF4-FFF2-40B4-BE49-F238E27FC236}">
                <a16:creationId xmlns:a16="http://schemas.microsoft.com/office/drawing/2014/main" id="{C9DB477C-3F4F-436A-B8E6-C9FF4AF792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Vertikalaus teksto vietos rezervavimo ženklas 2">
            <a:extLst>
              <a:ext uri="{FF2B5EF4-FFF2-40B4-BE49-F238E27FC236}">
                <a16:creationId xmlns:a16="http://schemas.microsoft.com/office/drawing/2014/main" id="{D8D765E2-48E0-4114-A26E-4AC12B2CF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9B83D0CE-E1E6-4B1D-A058-4B5F4E33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ACF0C-473E-4F29-9B50-6E1EABFFB8B1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BDF891A1-309B-4CAE-ACE6-7A938366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B97D9C16-F55A-4697-859C-6D7AACE8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F5E4E-CA93-422C-B106-5EA3DD1B7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6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vadinimas ir 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17BB98C-FFA0-470D-AFE9-9113B94D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DFFE531B-A8D8-4332-B366-BE2710AB0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7364E3A3-6904-428B-AC3F-7ADA03AF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ACF0C-473E-4F29-9B50-6E1EABFFB8B1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36C5EF5F-0960-47C0-B81B-D57322C4D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1FCA435E-67D6-4CEB-91AC-612A63B03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F5E4E-CA93-422C-B106-5EA3DD1B7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65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cijos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39DAB81-061C-4B6A-ABA5-E7F50DB60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E9FD5ABA-2ED5-4146-969C-BEAF8606E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679AFFAF-23E4-4870-803E-006354E8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ACF0C-473E-4F29-9B50-6E1EABFFB8B1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3A915BE4-AC84-4074-B3C9-D8D7961A8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90B417BD-9EDC-4434-AB3D-811E2EEF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F5E4E-CA93-422C-B106-5EA3DD1B7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694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A5BEDE68-C4F4-481F-AEF2-CE5108762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BFE6F6EC-91C2-4E0C-9A70-CC2176950C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A7A1C67A-1F45-404F-87BE-96B7BA498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F49F0DDF-70F9-433A-A349-1A34403C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ACF0C-473E-4F29-9B50-6E1EABFFB8B1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E221D2B8-D914-4994-BFC7-234C3776D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F2A3D4CB-7FCF-482C-B3B2-6FC4DE56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F5E4E-CA93-422C-B106-5EA3DD1B7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6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Lyg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1708D0A-627C-4FC1-9444-CE8F2D7F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1645D926-398E-46B2-8789-881FD43E6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4" name="Turinio vietos rezervavimo ženklas 3">
            <a:extLst>
              <a:ext uri="{FF2B5EF4-FFF2-40B4-BE49-F238E27FC236}">
                <a16:creationId xmlns:a16="http://schemas.microsoft.com/office/drawing/2014/main" id="{53F234D3-7A90-4117-8061-F63E861D7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5" name="Teksto vietos rezervavimo ženklas 4">
            <a:extLst>
              <a:ext uri="{FF2B5EF4-FFF2-40B4-BE49-F238E27FC236}">
                <a16:creationId xmlns:a16="http://schemas.microsoft.com/office/drawing/2014/main" id="{3FD6AFDF-E8FE-4C4D-88D7-7AB8B58487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6" name="Turinio vietos rezervavimo ženklas 5">
            <a:extLst>
              <a:ext uri="{FF2B5EF4-FFF2-40B4-BE49-F238E27FC236}">
                <a16:creationId xmlns:a16="http://schemas.microsoft.com/office/drawing/2014/main" id="{C6E9E852-548D-4B51-8CB0-BEFD1EC13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7" name="Datos vietos rezervavimo ženklas 6">
            <a:extLst>
              <a:ext uri="{FF2B5EF4-FFF2-40B4-BE49-F238E27FC236}">
                <a16:creationId xmlns:a16="http://schemas.microsoft.com/office/drawing/2014/main" id="{56EF8001-2CCD-410E-AC2F-05B93828B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ACF0C-473E-4F29-9B50-6E1EABFFB8B1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8" name="Poraštės vietos rezervavimo ženklas 7">
            <a:extLst>
              <a:ext uri="{FF2B5EF4-FFF2-40B4-BE49-F238E27FC236}">
                <a16:creationId xmlns:a16="http://schemas.microsoft.com/office/drawing/2014/main" id="{72621DCD-4DE0-4A1C-AE49-67C7D7F1F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kaidrės numerio vietos rezervavimo ženklas 8">
            <a:extLst>
              <a:ext uri="{FF2B5EF4-FFF2-40B4-BE49-F238E27FC236}">
                <a16:creationId xmlns:a16="http://schemas.microsoft.com/office/drawing/2014/main" id="{2D5464CF-2142-42D8-9E76-607F5894F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F5E4E-CA93-422C-B106-5EA3DD1B7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7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k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DA7B861-1D3D-48A2-BAC7-5E78891D6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Datos vietos rezervavimo ženklas 2">
            <a:extLst>
              <a:ext uri="{FF2B5EF4-FFF2-40B4-BE49-F238E27FC236}">
                <a16:creationId xmlns:a16="http://schemas.microsoft.com/office/drawing/2014/main" id="{099F70D1-B82B-4564-8708-F66248F64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ACF0C-473E-4F29-9B50-6E1EABFFB8B1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4" name="Poraštės vietos rezervavimo ženklas 3">
            <a:extLst>
              <a:ext uri="{FF2B5EF4-FFF2-40B4-BE49-F238E27FC236}">
                <a16:creationId xmlns:a16="http://schemas.microsoft.com/office/drawing/2014/main" id="{D881D748-ACED-4F3D-B663-DE16CB999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kaidrės numerio vietos rezervavimo ženklas 4">
            <a:extLst>
              <a:ext uri="{FF2B5EF4-FFF2-40B4-BE49-F238E27FC236}">
                <a16:creationId xmlns:a16="http://schemas.microsoft.com/office/drawing/2014/main" id="{DEFF4F8F-6790-4B6D-8D23-5DDFA976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F5E4E-CA93-422C-B106-5EA3DD1B7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10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ušč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os vietos rezervavimo ženklas 1">
            <a:extLst>
              <a:ext uri="{FF2B5EF4-FFF2-40B4-BE49-F238E27FC236}">
                <a16:creationId xmlns:a16="http://schemas.microsoft.com/office/drawing/2014/main" id="{65070E23-D750-4AF0-8E7A-C1099253A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ACF0C-473E-4F29-9B50-6E1EABFFB8B1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3" name="Poraštės vietos rezervavimo ženklas 2">
            <a:extLst>
              <a:ext uri="{FF2B5EF4-FFF2-40B4-BE49-F238E27FC236}">
                <a16:creationId xmlns:a16="http://schemas.microsoft.com/office/drawing/2014/main" id="{AB06CF3A-A59E-419F-BE71-750A53BDD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kaidrės numerio vietos rezervavimo ženklas 3">
            <a:extLst>
              <a:ext uri="{FF2B5EF4-FFF2-40B4-BE49-F238E27FC236}">
                <a16:creationId xmlns:a16="http://schemas.microsoft.com/office/drawing/2014/main" id="{97749B7E-4140-4AC5-A151-20DD06F7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F5E4E-CA93-422C-B106-5EA3DD1B7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6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A86BA14-BEC3-43A6-85F5-AE29EBE85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C5A8A0DC-34E8-4CE2-803F-538F374BC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0AF99B49-371E-4B26-AA05-27EA075D3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CD73F949-5252-492C-85FF-9C87003BD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ACF0C-473E-4F29-9B50-6E1EABFFB8B1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3EF6DEC6-2D0E-422D-AD39-E41F08D2C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F23C55AA-FE41-4A36-AF90-6A84B86F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F5E4E-CA93-422C-B106-5EA3DD1B7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94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veikslėli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178D7A9-8310-447E-9F09-187EEA7CF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Paveikslėlio vietos rezervavimo ženklas 2">
            <a:extLst>
              <a:ext uri="{FF2B5EF4-FFF2-40B4-BE49-F238E27FC236}">
                <a16:creationId xmlns:a16="http://schemas.microsoft.com/office/drawing/2014/main" id="{8D96A077-3F67-4374-B434-33F4E0CD9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ksto vietos rezervavimo ženklas 3">
            <a:extLst>
              <a:ext uri="{FF2B5EF4-FFF2-40B4-BE49-F238E27FC236}">
                <a16:creationId xmlns:a16="http://schemas.microsoft.com/office/drawing/2014/main" id="{5AF15389-FA65-464F-8047-E0CDABB49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Spustelėkite, kad galėtumėte redaguoti šablono teksto stilius</a:t>
            </a:r>
          </a:p>
        </p:txBody>
      </p:sp>
      <p:sp>
        <p:nvSpPr>
          <p:cNvPr id="5" name="Datos vietos rezervavimo ženklas 4">
            <a:extLst>
              <a:ext uri="{FF2B5EF4-FFF2-40B4-BE49-F238E27FC236}">
                <a16:creationId xmlns:a16="http://schemas.microsoft.com/office/drawing/2014/main" id="{228BF4AE-BB9F-40B6-BF3C-026F92144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ACF0C-473E-4F29-9B50-6E1EABFFB8B1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Poraštės vietos rezervavimo ženklas 5">
            <a:extLst>
              <a:ext uri="{FF2B5EF4-FFF2-40B4-BE49-F238E27FC236}">
                <a16:creationId xmlns:a16="http://schemas.microsoft.com/office/drawing/2014/main" id="{81BF67FC-DB9C-4BA4-B25D-51ECA9C52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kaidrės numerio vietos rezervavimo ženklas 6">
            <a:extLst>
              <a:ext uri="{FF2B5EF4-FFF2-40B4-BE49-F238E27FC236}">
                <a16:creationId xmlns:a16="http://schemas.microsoft.com/office/drawing/2014/main" id="{AAAF7C6F-ECB0-46BA-9DA3-B2BF679B1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F5E4E-CA93-422C-B106-5EA3DD1B7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21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o vietos rezervavimo ženklas 1">
            <a:extLst>
              <a:ext uri="{FF2B5EF4-FFF2-40B4-BE49-F238E27FC236}">
                <a16:creationId xmlns:a16="http://schemas.microsoft.com/office/drawing/2014/main" id="{8BC20C0A-1A95-4729-91DD-603226E8C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t-LT"/>
              <a:t>Spustelėję redaguokite stilių</a:t>
            </a:r>
            <a:endParaRPr lang="en-US"/>
          </a:p>
        </p:txBody>
      </p:sp>
      <p:sp>
        <p:nvSpPr>
          <p:cNvPr id="3" name="Teksto vietos rezervavimo ženklas 2">
            <a:extLst>
              <a:ext uri="{FF2B5EF4-FFF2-40B4-BE49-F238E27FC236}">
                <a16:creationId xmlns:a16="http://schemas.microsoft.com/office/drawing/2014/main" id="{5653DBB9-4EBC-4633-B1CD-89E5B8505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t-LT"/>
              <a:t>Spustelėkite, kad galėtumėte 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  <a:endParaRPr lang="en-US"/>
          </a:p>
        </p:txBody>
      </p:sp>
      <p:sp>
        <p:nvSpPr>
          <p:cNvPr id="4" name="Datos vietos rezervavimo ženklas 3">
            <a:extLst>
              <a:ext uri="{FF2B5EF4-FFF2-40B4-BE49-F238E27FC236}">
                <a16:creationId xmlns:a16="http://schemas.microsoft.com/office/drawing/2014/main" id="{5F278535-FA13-42AE-9A9C-123EAFC8E7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ACF0C-473E-4F29-9B50-6E1EABFFB8B1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Poraštės vietos rezervavimo ženklas 4">
            <a:extLst>
              <a:ext uri="{FF2B5EF4-FFF2-40B4-BE49-F238E27FC236}">
                <a16:creationId xmlns:a16="http://schemas.microsoft.com/office/drawing/2014/main" id="{73CEFD7D-E655-456C-B5D6-0140FD249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kaidrės numerio vietos rezervavimo ženklas 5">
            <a:extLst>
              <a:ext uri="{FF2B5EF4-FFF2-40B4-BE49-F238E27FC236}">
                <a16:creationId xmlns:a16="http://schemas.microsoft.com/office/drawing/2014/main" id="{541C1B40-16C3-436A-B27A-32F5E3509E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F5E4E-CA93-422C-B106-5EA3DD1B7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32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51906579-51B4-4B29-BFEA-EC2B21B41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56588"/>
            <a:ext cx="12192000" cy="1744824"/>
          </a:xfrm>
        </p:spPr>
        <p:txBody>
          <a:bodyPr>
            <a:normAutofit/>
          </a:bodyPr>
          <a:lstStyle/>
          <a:p>
            <a:r>
              <a:rPr lang="en-US" b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Programming of smart device components</a:t>
            </a:r>
            <a:endParaRPr lang="en-US" b="1" cap="all" dirty="0">
              <a:latin typeface="Times New Roman" panose="02020603050405020304" pitchFamily="18" charset="0"/>
            </a:endParaRPr>
          </a:p>
        </p:txBody>
      </p:sp>
      <p:sp>
        <p:nvSpPr>
          <p:cNvPr id="3" name="Antrinis pavadinimas 2">
            <a:extLst>
              <a:ext uri="{FF2B5EF4-FFF2-40B4-BE49-F238E27FC236}">
                <a16:creationId xmlns:a16="http://schemas.microsoft.com/office/drawing/2014/main" id="{3028C9FD-149D-4EF5-95DD-31600BAFC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354147"/>
            <a:ext cx="12192000" cy="503852"/>
          </a:xfrm>
        </p:spPr>
        <p:txBody>
          <a:bodyPr/>
          <a:lstStyle/>
          <a:p>
            <a:pPr algn="l"/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Asistentas : Simonas Česnauskas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971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D6F7B7E-FC7F-48A2-A38E-6D2D7A5D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(F(„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"))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6F9BB4E9-6A45-445B-866C-E30DAA2C8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Prints the text in quotation marks. The function is only used for text output not for processing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6E896ED0-B491-4D7E-96F7-CC3EB156C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89"/>
          <a:stretch/>
        </p:blipFill>
        <p:spPr>
          <a:xfrm>
            <a:off x="1468130" y="3722913"/>
            <a:ext cx="9255740" cy="66713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1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E98D5AC-B05A-443D-A97F-E1BD17CD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A96EA663-3F08-4CA8-8E11-DE40FB61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function print () individual case output information on a new line Formatted output examples 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00E01D8F-C395-40FC-A59A-C8185A68A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364"/>
          <a:stretch/>
        </p:blipFill>
        <p:spPr>
          <a:xfrm>
            <a:off x="3043334" y="3024926"/>
            <a:ext cx="6105331" cy="2926198"/>
          </a:xfrm>
          <a:prstGeom prst="roundRect">
            <a:avLst>
              <a:gd name="adj" fmla="val 6463"/>
            </a:avLst>
          </a:prstGeom>
        </p:spPr>
      </p:pic>
    </p:spTree>
    <p:extLst>
      <p:ext uri="{BB962C8B-B14F-4D97-AF65-F5344CB8AC3E}">
        <p14:creationId xmlns:p14="http://schemas.microsoft.com/office/powerpoint/2010/main" val="3401839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8868371-CBB3-46DA-B5CC-D624F6554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Serial Monitor Setup and Operation</a:t>
            </a:r>
            <a:endParaRPr lang="lt-L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B4342090-94D8-428A-9A0B-46E82DED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08" y="1337349"/>
            <a:ext cx="6522384" cy="5376025"/>
          </a:xfrm>
          <a:prstGeom prst="roundRect">
            <a:avLst>
              <a:gd name="adj" fmla="val 3303"/>
            </a:avLst>
          </a:prstGeom>
        </p:spPr>
      </p:pic>
    </p:spTree>
    <p:extLst>
      <p:ext uri="{BB962C8B-B14F-4D97-AF65-F5344CB8AC3E}">
        <p14:creationId xmlns:p14="http://schemas.microsoft.com/office/powerpoint/2010/main" val="153645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7068C4C9-2458-4DE2-9A36-72D2B616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Coding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endParaRPr lang="lt-L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F483F6D0-8B51-4C27-8B4F-50138C863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261" y="1413209"/>
            <a:ext cx="7887478" cy="5217370"/>
          </a:xfrm>
          <a:prstGeom prst="roundRect">
            <a:avLst>
              <a:gd name="adj" fmla="val 3165"/>
            </a:avLst>
          </a:prstGeom>
        </p:spPr>
      </p:pic>
    </p:spTree>
    <p:extLst>
      <p:ext uri="{BB962C8B-B14F-4D97-AF65-F5344CB8AC3E}">
        <p14:creationId xmlns:p14="http://schemas.microsoft.com/office/powerpoint/2010/main" val="3586237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DCA405F-7B8A-4D28-825F-64CB9912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Standardized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encodings</a:t>
            </a:r>
            <a:endParaRPr lang="lt-L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10D389BE-20AA-4B60-922F-F7C037150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ASCII – American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Standart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Interchange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7bit. </a:t>
            </a:r>
          </a:p>
          <a:p>
            <a:pPr algn="just"/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 8859-13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text is encoded for each - 8 bits. international code standard.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individual OS Windows-1257, DOS-775, encoding is able to encode characters in Lithuanian, Swedish and other languages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Unicode - 16bit. An encoding that includes characters from all languages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1132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75F7BEB-2A1E-47D6-9C0C-61D850C3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7-byte ASCII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endParaRPr lang="lt-L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ABA5AE25-0D85-471B-BAF4-AF807C0A0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06"/>
          <a:stretch/>
        </p:blipFill>
        <p:spPr>
          <a:xfrm>
            <a:off x="2259563" y="1528125"/>
            <a:ext cx="7672874" cy="4658071"/>
          </a:xfrm>
          <a:prstGeom prst="roundRect">
            <a:avLst>
              <a:gd name="adj" fmla="val 2708"/>
            </a:avLst>
          </a:prstGeom>
        </p:spPr>
      </p:pic>
    </p:spTree>
    <p:extLst>
      <p:ext uri="{BB962C8B-B14F-4D97-AF65-F5344CB8AC3E}">
        <p14:creationId xmlns:p14="http://schemas.microsoft.com/office/powerpoint/2010/main" val="676607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617D254B-4C8B-43A1-A562-4D55CE266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ISO 8859-13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endParaRPr lang="lt-L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22DE69CE-40D3-4C30-A241-710F56B83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780"/>
          <a:stretch/>
        </p:blipFill>
        <p:spPr>
          <a:xfrm>
            <a:off x="2783513" y="1604865"/>
            <a:ext cx="6624974" cy="4362062"/>
          </a:xfrm>
          <a:prstGeom prst="roundRect">
            <a:avLst>
              <a:gd name="adj" fmla="val 2374"/>
            </a:avLst>
          </a:prstGeom>
        </p:spPr>
      </p:pic>
    </p:spTree>
    <p:extLst>
      <p:ext uri="{BB962C8B-B14F-4D97-AF65-F5344CB8AC3E}">
        <p14:creationId xmlns:p14="http://schemas.microsoft.com/office/powerpoint/2010/main" val="332050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D8ABCF0-F5FD-433C-BE75-AD9F6E37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ASCII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endParaRPr lang="lt-L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E5ED45AC-BFC9-4B5E-889B-1292C9CBF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ASCII American Standard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Interchange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table is for encoding characters in numbers for transmission over computer communication channels. Each character corresponds to a certain number.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900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468C0C2-6610-4F2F-A6E4-4F159BA28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consistent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  <a:endParaRPr lang="lt-L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BEEC376D-3B55-4F19-9718-D0C943B12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I2C (Inter-integrated Circuit). The protocol allows the connection of lower speed microprocessors and microcontrollers over short distances. Protocol communication between devices requires two directional lines. The most commonly used voltages are: 5v, 3.3V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505B4563-3255-4D4D-BED3-5AAB25B25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8"/>
          <a:stretch/>
        </p:blipFill>
        <p:spPr>
          <a:xfrm>
            <a:off x="673359" y="3760236"/>
            <a:ext cx="10845282" cy="2624463"/>
          </a:xfrm>
          <a:prstGeom prst="roundRect">
            <a:avLst>
              <a:gd name="adj" fmla="val 8845"/>
            </a:avLst>
          </a:prstGeom>
        </p:spPr>
      </p:pic>
    </p:spTree>
    <p:extLst>
      <p:ext uri="{BB962C8B-B14F-4D97-AF65-F5344CB8AC3E}">
        <p14:creationId xmlns:p14="http://schemas.microsoft.com/office/powerpoint/2010/main" val="1766584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11D07F8F-DFAC-4CA5-B50D-032DFC6F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consistent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  <a:endParaRPr lang="lt-L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D75A430E-6705-42B3-A6E4-8CCDF3A6C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and several slaves. All devices are connected in series to data line (SDA) and time line (SCL).</a:t>
            </a:r>
          </a:p>
          <a:p>
            <a:pPr algn="just"/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Clock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Line</a:t>
            </a:r>
          </a:p>
        </p:txBody>
      </p:sp>
    </p:spTree>
    <p:extLst>
      <p:ext uri="{BB962C8B-B14F-4D97-AF65-F5344CB8AC3E}">
        <p14:creationId xmlns:p14="http://schemas.microsoft.com/office/powerpoint/2010/main" val="1285491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urinio vietos rezervavimo ženklas 2">
            <a:extLst>
              <a:ext uri="{FF2B5EF4-FFF2-40B4-BE49-F238E27FC236}">
                <a16:creationId xmlns:a16="http://schemas.microsoft.com/office/drawing/2014/main" id="{39F99692-2766-49D4-8F34-6C72FE6F5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424" y="1690688"/>
            <a:ext cx="4928563" cy="2435387"/>
          </a:xfrm>
          <a:prstGeom prst="roundRect">
            <a:avLst>
              <a:gd name="adj" fmla="val 8621"/>
            </a:avLst>
          </a:prstGeom>
        </p:spPr>
      </p:pic>
      <p:sp>
        <p:nvSpPr>
          <p:cNvPr id="7" name="Pavadinimas 6">
            <a:extLst>
              <a:ext uri="{FF2B5EF4-FFF2-40B4-BE49-F238E27FC236}">
                <a16:creationId xmlns:a16="http://schemas.microsoft.com/office/drawing/2014/main" id="{09255376-B974-4416-82D2-4C07D091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ARDUINO interfaces and analog inputs</a:t>
            </a:r>
            <a:endParaRPr lang="lt-L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aveikslėlis 5">
            <a:extLst>
              <a:ext uri="{FF2B5EF4-FFF2-40B4-BE49-F238E27FC236}">
                <a16:creationId xmlns:a16="http://schemas.microsoft.com/office/drawing/2014/main" id="{B43F283E-D381-4B59-B0B2-3CEA69C45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965" y="4707293"/>
            <a:ext cx="4283193" cy="1936685"/>
          </a:xfrm>
          <a:prstGeom prst="roundRect">
            <a:avLst>
              <a:gd name="adj" fmla="val 5345"/>
            </a:avLst>
          </a:prstGeom>
        </p:spPr>
      </p:pic>
      <p:cxnSp>
        <p:nvCxnSpPr>
          <p:cNvPr id="9" name="Tiesioji jungtis 8">
            <a:extLst>
              <a:ext uri="{FF2B5EF4-FFF2-40B4-BE49-F238E27FC236}">
                <a16:creationId xmlns:a16="http://schemas.microsoft.com/office/drawing/2014/main" id="{FE8A54D1-AA61-44F3-8F16-809BD2026045}"/>
              </a:ext>
            </a:extLst>
          </p:cNvPr>
          <p:cNvCxnSpPr>
            <a:cxnSpLocks/>
          </p:cNvCxnSpPr>
          <p:nvPr/>
        </p:nvCxnSpPr>
        <p:spPr>
          <a:xfrm flipH="1">
            <a:off x="9710928" y="4529328"/>
            <a:ext cx="228600" cy="23774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Tiesioji jungtis 10">
            <a:extLst>
              <a:ext uri="{FF2B5EF4-FFF2-40B4-BE49-F238E27FC236}">
                <a16:creationId xmlns:a16="http://schemas.microsoft.com/office/drawing/2014/main" id="{8E352C3A-80D5-4183-A9C7-C6BEEDE4D739}"/>
              </a:ext>
            </a:extLst>
          </p:cNvPr>
          <p:cNvCxnSpPr>
            <a:cxnSpLocks/>
          </p:cNvCxnSpPr>
          <p:nvPr/>
        </p:nvCxnSpPr>
        <p:spPr>
          <a:xfrm flipH="1">
            <a:off x="8378952" y="3800856"/>
            <a:ext cx="539496" cy="96223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Tiesioji jungtis 12">
            <a:extLst>
              <a:ext uri="{FF2B5EF4-FFF2-40B4-BE49-F238E27FC236}">
                <a16:creationId xmlns:a16="http://schemas.microsoft.com/office/drawing/2014/main" id="{C8DA08B9-3DDA-40A9-99A8-606EE2A3804C}"/>
              </a:ext>
            </a:extLst>
          </p:cNvPr>
          <p:cNvCxnSpPr>
            <a:cxnSpLocks/>
          </p:cNvCxnSpPr>
          <p:nvPr/>
        </p:nvCxnSpPr>
        <p:spPr>
          <a:xfrm flipH="1" flipV="1">
            <a:off x="5483352" y="4861560"/>
            <a:ext cx="342036" cy="19202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8B28748-F422-4989-9731-F72E5D1A82AE}"/>
              </a:ext>
            </a:extLst>
          </p:cNvPr>
          <p:cNvSpPr txBox="1"/>
          <p:nvPr/>
        </p:nvSpPr>
        <p:spPr>
          <a:xfrm>
            <a:off x="9310115" y="4159996"/>
            <a:ext cx="1760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 and RX lines</a:t>
            </a:r>
            <a:endParaRPr lang="lt-L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2986C2-D194-41C8-B755-E5EAA9724F92}"/>
              </a:ext>
            </a:extLst>
          </p:cNvPr>
          <p:cNvSpPr txBox="1"/>
          <p:nvPr/>
        </p:nvSpPr>
        <p:spPr>
          <a:xfrm>
            <a:off x="7493508" y="3410941"/>
            <a:ext cx="342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 and RX activity indicators</a:t>
            </a:r>
            <a:endParaRPr lang="lt-L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4F7345-D997-4393-86B3-5E10D5B3B564}"/>
              </a:ext>
            </a:extLst>
          </p:cNvPr>
          <p:cNvSpPr txBox="1"/>
          <p:nvPr/>
        </p:nvSpPr>
        <p:spPr>
          <a:xfrm>
            <a:off x="3111759" y="4623816"/>
            <a:ext cx="247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USB interface controller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836866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5ABF5CA7-7AF4-407A-8410-12CABFD59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I2C data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endParaRPr lang="lt-L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8AEF90FE-3439-4359-B62C-E2E56C2BA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34" y="4539343"/>
            <a:ext cx="6251510" cy="213671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Startas;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Determines whether to write to or read from the device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Device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10EEF642-D224-4F06-BF31-C2A18680C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102" y="1531711"/>
            <a:ext cx="9081796" cy="1621432"/>
          </a:xfrm>
          <a:prstGeom prst="roundRect">
            <a:avLst>
              <a:gd name="adj" fmla="val 6021"/>
            </a:avLst>
          </a:prstGeom>
        </p:spPr>
      </p:pic>
      <p:pic>
        <p:nvPicPr>
          <p:cNvPr id="7" name="Paveikslėlis 6">
            <a:extLst>
              <a:ext uri="{FF2B5EF4-FFF2-40B4-BE49-F238E27FC236}">
                <a16:creationId xmlns:a16="http://schemas.microsoft.com/office/drawing/2014/main" id="{41DB6CB4-AED1-489A-A3B7-C761B4DEA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102" y="3288080"/>
            <a:ext cx="2343740" cy="987003"/>
          </a:xfrm>
          <a:prstGeom prst="roundRect">
            <a:avLst/>
          </a:prstGeom>
        </p:spPr>
      </p:pic>
      <p:pic>
        <p:nvPicPr>
          <p:cNvPr id="9" name="Paveikslėlis 8">
            <a:extLst>
              <a:ext uri="{FF2B5EF4-FFF2-40B4-BE49-F238E27FC236}">
                <a16:creationId xmlns:a16="http://schemas.microsoft.com/office/drawing/2014/main" id="{061197C4-CD8D-481D-B966-F02E31AF2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406" y="3288080"/>
            <a:ext cx="2840492" cy="1086352"/>
          </a:xfrm>
          <a:prstGeom prst="roundRect">
            <a:avLst/>
          </a:prstGeom>
        </p:spPr>
      </p:pic>
      <p:sp>
        <p:nvSpPr>
          <p:cNvPr id="10" name="Turinio vietos rezervavimo ženklas 2">
            <a:extLst>
              <a:ext uri="{FF2B5EF4-FFF2-40B4-BE49-F238E27FC236}">
                <a16:creationId xmlns:a16="http://schemas.microsoft.com/office/drawing/2014/main" id="{1B42C25F-31D4-4FCB-AC94-C5065BA3AF24}"/>
              </a:ext>
            </a:extLst>
          </p:cNvPr>
          <p:cNvSpPr txBox="1">
            <a:spLocks/>
          </p:cNvSpPr>
          <p:nvPr/>
        </p:nvSpPr>
        <p:spPr>
          <a:xfrm>
            <a:off x="6368144" y="4539343"/>
            <a:ext cx="6251510" cy="2136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answer (that you received everything)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Package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(STOP).</a:t>
            </a:r>
          </a:p>
        </p:txBody>
      </p:sp>
    </p:spTree>
    <p:extLst>
      <p:ext uri="{BB962C8B-B14F-4D97-AF65-F5344CB8AC3E}">
        <p14:creationId xmlns:p14="http://schemas.microsoft.com/office/powerpoint/2010/main" val="1879015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AD818FD-3BD0-43DE-9A11-0BE13859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I2C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endParaRPr lang="lt-L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6BCD9D1E-A1FB-4097-BE1B-BC204FBDA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is similar to serial interfaces, only other libraries and objects are used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I2C is programmed as shown below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57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23A6E951-2532-4B5F-A8CF-FED590757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I2C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endParaRPr lang="lt-L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56D22E19-1DE5-41CE-B526-0AF359C2E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453" y="1563258"/>
            <a:ext cx="6917094" cy="5056430"/>
          </a:xfrm>
          <a:prstGeom prst="roundRect">
            <a:avLst>
              <a:gd name="adj" fmla="val 5780"/>
            </a:avLst>
          </a:prstGeom>
        </p:spPr>
      </p:pic>
    </p:spTree>
    <p:extLst>
      <p:ext uri="{BB962C8B-B14F-4D97-AF65-F5344CB8AC3E}">
        <p14:creationId xmlns:p14="http://schemas.microsoft.com/office/powerpoint/2010/main" val="3103650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3B5159B6-3086-4743-9C44-9BBE8A915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I2C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lt-L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A87158B1-65D1-4CAD-93D0-7271E4657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 dirty="0"/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6227BD97-0842-4B62-9084-59B4536311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1"/>
          <a:stretch/>
        </p:blipFill>
        <p:spPr>
          <a:xfrm>
            <a:off x="2277632" y="1371600"/>
            <a:ext cx="7636736" cy="542108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65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BEA22E2-CDDD-4033-8283-412077545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SPI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9ABEBCDD-D69D-4D06-9BDB-A2838D93B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 –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Peripherial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exchange takes place according to the master-slave communication logic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can be one master and several master devices Data can be transferred from master to master and vice versa at the same time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408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9097CB3-FB71-482A-964B-25E9A1EF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SPI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488EAA97-B191-483D-94D0-90BA711D2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signals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 algn="just"/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SCK - Serial Clock</a:t>
            </a:r>
          </a:p>
          <a:p>
            <a:pPr algn="just"/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MISO –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Master-in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Slave-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MOSI –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Master-out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Slave-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algn="just"/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Sleve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57292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C902B8CA-D67B-471C-8623-4034F2E5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SPI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86E29A87-BB33-48D7-BBB8-C5466497D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device uses an (In-Circuit Serial Programming) interface to program the microcontrollers 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9ACC6B9B-E4D0-4002-97CF-A4174CAA8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826" y="2945544"/>
            <a:ext cx="4906348" cy="183570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52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8F6BE7BE-954E-4C62-9E6E-350A0846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SPI</a:t>
            </a:r>
          </a:p>
        </p:txBody>
      </p:sp>
      <p:pic>
        <p:nvPicPr>
          <p:cNvPr id="7" name="Paveikslėlis 6" descr="Paveikslėlis, kuriame yra žinutė, elektroniniai prietaisai, grandinė&#10;&#10;Automatiškai sugeneruotas aprašymas">
            <a:extLst>
              <a:ext uri="{FF2B5EF4-FFF2-40B4-BE49-F238E27FC236}">
                <a16:creationId xmlns:a16="http://schemas.microsoft.com/office/drawing/2014/main" id="{29AD939B-0D97-4A6B-9C45-F256E218CB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r="9733"/>
          <a:stretch/>
        </p:blipFill>
        <p:spPr>
          <a:xfrm>
            <a:off x="838200" y="2091530"/>
            <a:ext cx="5747656" cy="3955622"/>
          </a:xfrm>
          <a:prstGeom prst="roundRect">
            <a:avLst>
              <a:gd name="adj" fmla="val 7468"/>
            </a:avLst>
          </a:prstGeom>
        </p:spPr>
      </p:pic>
      <p:pic>
        <p:nvPicPr>
          <p:cNvPr id="10" name="Paveikslėlis 9" descr="Paveikslėlis, kuriame yra žinutė, elektroniniai prietaisai, grandinė&#10;&#10;Automatiškai sugeneruotas aprašymas">
            <a:extLst>
              <a:ext uri="{FF2B5EF4-FFF2-40B4-BE49-F238E27FC236}">
                <a16:creationId xmlns:a16="http://schemas.microsoft.com/office/drawing/2014/main" id="{AEE15F34-F1DE-47DC-AE79-29D4233C0A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15" t="37507" r="10434" b="43032"/>
          <a:stretch/>
        </p:blipFill>
        <p:spPr>
          <a:xfrm>
            <a:off x="9395925" y="3075631"/>
            <a:ext cx="1324950" cy="1987420"/>
          </a:xfrm>
          <a:prstGeom prst="roundRect">
            <a:avLst>
              <a:gd name="adj" fmla="val 13850"/>
            </a:avLst>
          </a:prstGeom>
        </p:spPr>
      </p:pic>
      <p:cxnSp>
        <p:nvCxnSpPr>
          <p:cNvPr id="12" name="Tiesioji rodyklės jungtis 11">
            <a:extLst>
              <a:ext uri="{FF2B5EF4-FFF2-40B4-BE49-F238E27FC236}">
                <a16:creationId xmlns:a16="http://schemas.microsoft.com/office/drawing/2014/main" id="{53A34334-5DD1-4D9F-B708-6DB8947AF51B}"/>
              </a:ext>
            </a:extLst>
          </p:cNvPr>
          <p:cNvCxnSpPr>
            <a:cxnSpLocks/>
          </p:cNvCxnSpPr>
          <p:nvPr/>
        </p:nvCxnSpPr>
        <p:spPr>
          <a:xfrm>
            <a:off x="6585856" y="4069341"/>
            <a:ext cx="2810069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285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9862979-AF30-4B21-B997-C0982A320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Scripts for connecting devices via SPI</a:t>
            </a:r>
            <a:endParaRPr lang="lt-L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CA73E421-4D9F-4550-BC7E-EBB8D985D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746" y="1506893"/>
            <a:ext cx="5362508" cy="5220478"/>
          </a:xfrm>
          <a:prstGeom prst="roundRect">
            <a:avLst>
              <a:gd name="adj" fmla="val 8177"/>
            </a:avLst>
          </a:prstGeom>
        </p:spPr>
      </p:pic>
      <p:sp>
        <p:nvSpPr>
          <p:cNvPr id="3" name="Stačiakampis 2">
            <a:extLst>
              <a:ext uri="{FF2B5EF4-FFF2-40B4-BE49-F238E27FC236}">
                <a16:creationId xmlns:a16="http://schemas.microsoft.com/office/drawing/2014/main" id="{F852823D-C8DA-440B-9C26-40E5C1447E00}"/>
              </a:ext>
            </a:extLst>
          </p:cNvPr>
          <p:cNvSpPr/>
          <p:nvPr/>
        </p:nvSpPr>
        <p:spPr>
          <a:xfrm>
            <a:off x="3788229" y="2015412"/>
            <a:ext cx="1007706" cy="41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  <a:endParaRPr lang="lt-LT" dirty="0"/>
          </a:p>
        </p:txBody>
      </p:sp>
      <p:sp>
        <p:nvSpPr>
          <p:cNvPr id="7" name="Stačiakampis 6">
            <a:extLst>
              <a:ext uri="{FF2B5EF4-FFF2-40B4-BE49-F238E27FC236}">
                <a16:creationId xmlns:a16="http://schemas.microsoft.com/office/drawing/2014/main" id="{66E216F7-E4B1-4637-90EB-9AB3D72BD4A3}"/>
              </a:ext>
            </a:extLst>
          </p:cNvPr>
          <p:cNvSpPr/>
          <p:nvPr/>
        </p:nvSpPr>
        <p:spPr>
          <a:xfrm>
            <a:off x="3788229" y="4003756"/>
            <a:ext cx="1007706" cy="41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  <a:endParaRPr lang="lt-LT" dirty="0"/>
          </a:p>
        </p:txBody>
      </p:sp>
      <p:sp>
        <p:nvSpPr>
          <p:cNvPr id="8" name="Stačiakampis 7">
            <a:extLst>
              <a:ext uri="{FF2B5EF4-FFF2-40B4-BE49-F238E27FC236}">
                <a16:creationId xmlns:a16="http://schemas.microsoft.com/office/drawing/2014/main" id="{A8F1CEEC-81A1-4BE1-A576-785CE97C11CE}"/>
              </a:ext>
            </a:extLst>
          </p:cNvPr>
          <p:cNvSpPr/>
          <p:nvPr/>
        </p:nvSpPr>
        <p:spPr>
          <a:xfrm>
            <a:off x="7248331" y="1977459"/>
            <a:ext cx="1007706" cy="41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slave</a:t>
            </a:r>
            <a:endParaRPr lang="lt-LT" dirty="0"/>
          </a:p>
        </p:txBody>
      </p:sp>
      <p:sp>
        <p:nvSpPr>
          <p:cNvPr id="9" name="Stačiakampis 8">
            <a:extLst>
              <a:ext uri="{FF2B5EF4-FFF2-40B4-BE49-F238E27FC236}">
                <a16:creationId xmlns:a16="http://schemas.microsoft.com/office/drawing/2014/main" id="{06918D26-DE2C-4861-A82D-EAD9B8F6D07B}"/>
              </a:ext>
            </a:extLst>
          </p:cNvPr>
          <p:cNvSpPr/>
          <p:nvPr/>
        </p:nvSpPr>
        <p:spPr>
          <a:xfrm>
            <a:off x="7452050" y="3911858"/>
            <a:ext cx="1007706" cy="41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slave1</a:t>
            </a:r>
            <a:endParaRPr lang="lt-LT" dirty="0"/>
          </a:p>
        </p:txBody>
      </p:sp>
      <p:sp>
        <p:nvSpPr>
          <p:cNvPr id="10" name="Stačiakampis 9">
            <a:extLst>
              <a:ext uri="{FF2B5EF4-FFF2-40B4-BE49-F238E27FC236}">
                <a16:creationId xmlns:a16="http://schemas.microsoft.com/office/drawing/2014/main" id="{F5AFE2D0-0D55-486D-87B1-1145A43FC771}"/>
              </a:ext>
            </a:extLst>
          </p:cNvPr>
          <p:cNvSpPr/>
          <p:nvPr/>
        </p:nvSpPr>
        <p:spPr>
          <a:xfrm>
            <a:off x="7452050" y="5568189"/>
            <a:ext cx="1007706" cy="410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slave2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682038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595E9271-6F3F-4A39-A27C-6A7F2A8E7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SPI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  <a:endParaRPr lang="lt-L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61294CDA-469B-4698-B667-8B4DDC8A0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9621"/>
            <a:ext cx="5152053" cy="4351338"/>
          </a:xfrm>
        </p:spPr>
        <p:txBody>
          <a:bodyPr/>
          <a:lstStyle/>
          <a:p>
            <a:pPr algn="just"/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SPI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D3901E2F-32D4-417F-9907-2CFC0E00A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458" y="1557844"/>
            <a:ext cx="4920342" cy="5250196"/>
          </a:xfrm>
          <a:prstGeom prst="roundRect">
            <a:avLst>
              <a:gd name="adj" fmla="val 6237"/>
            </a:avLst>
          </a:prstGeom>
        </p:spPr>
      </p:pic>
    </p:spTree>
    <p:extLst>
      <p:ext uri="{BB962C8B-B14F-4D97-AF65-F5344CB8AC3E}">
        <p14:creationId xmlns:p14="http://schemas.microsoft.com/office/powerpoint/2010/main" val="418905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urinio vietos rezervavimo ženklas 4">
            <a:extLst>
              <a:ext uri="{FF2B5EF4-FFF2-40B4-BE49-F238E27FC236}">
                <a16:creationId xmlns:a16="http://schemas.microsoft.com/office/drawing/2014/main" id="{E4123ECC-A1D5-44FF-A116-8A1E44179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options for data transmission: parallel and serial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parallel transmission requires a large number of conductors (their number is equal to the number of bits transmitted), modern microprocessor technology uses a sequence where data is transmitted by a single signal wire and distributed over time.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59496569-1F92-41F0-BA06-4706F22B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exchange</a:t>
            </a:r>
            <a:endParaRPr lang="lt-L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aveikslėlis 2">
            <a:extLst>
              <a:ext uri="{FF2B5EF4-FFF2-40B4-BE49-F238E27FC236}">
                <a16:creationId xmlns:a16="http://schemas.microsoft.com/office/drawing/2014/main" id="{B2827892-E5CB-412B-BF2B-CF3ECA4D4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1710318" cy="2791843"/>
          </a:xfrm>
          <a:prstGeom prst="roundRect">
            <a:avLst>
              <a:gd name="adj" fmla="val 7120"/>
            </a:avLst>
          </a:prstGeom>
        </p:spPr>
      </p:pic>
      <p:pic>
        <p:nvPicPr>
          <p:cNvPr id="6" name="Paveikslėlis 5">
            <a:extLst>
              <a:ext uri="{FF2B5EF4-FFF2-40B4-BE49-F238E27FC236}">
                <a16:creationId xmlns:a16="http://schemas.microsoft.com/office/drawing/2014/main" id="{7741EFBC-C16E-46FF-AA75-0B443B987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811" y="4464800"/>
            <a:ext cx="5801989" cy="1660552"/>
          </a:xfrm>
          <a:prstGeom prst="roundRect">
            <a:avLst>
              <a:gd name="adj" fmla="val 8239"/>
            </a:avLst>
          </a:prstGeom>
        </p:spPr>
      </p:pic>
    </p:spTree>
    <p:extLst>
      <p:ext uri="{BB962C8B-B14F-4D97-AF65-F5344CB8AC3E}">
        <p14:creationId xmlns:p14="http://schemas.microsoft.com/office/powerpoint/2010/main" val="776877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D12E025-E522-4877-81C2-DC14EAD77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SPI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lt-L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478ED5E3-729C-4E9A-9FAB-E78BF4878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AE802E27-87DE-4CA6-875D-3FE9315DC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46" y="1786713"/>
            <a:ext cx="7560908" cy="4842786"/>
          </a:xfrm>
          <a:prstGeom prst="roundRect">
            <a:avLst>
              <a:gd name="adj" fmla="val 7900"/>
            </a:avLst>
          </a:prstGeom>
        </p:spPr>
      </p:pic>
    </p:spTree>
    <p:extLst>
      <p:ext uri="{BB962C8B-B14F-4D97-AF65-F5344CB8AC3E}">
        <p14:creationId xmlns:p14="http://schemas.microsoft.com/office/powerpoint/2010/main" val="3182400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FFE168E2-1096-4CB5-A66B-C4DCB478C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lt-LT" sz="8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Goodbye</a:t>
            </a:r>
            <a:endParaRPr lang="en-US" sz="8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442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urinio vietos rezervavimo ženklas 4">
            <a:extLst>
              <a:ext uri="{FF2B5EF4-FFF2-40B4-BE49-F238E27FC236}">
                <a16:creationId xmlns:a16="http://schemas.microsoft.com/office/drawing/2014/main" id="{0E3346FC-AAA5-4E14-A221-D50E7C12C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5A8084E2-93A2-4934-9613-B7DF2D6B7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Consistent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exchange</a:t>
            </a:r>
            <a:endParaRPr lang="lt-L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aveikslėlis 2">
            <a:extLst>
              <a:ext uri="{FF2B5EF4-FFF2-40B4-BE49-F238E27FC236}">
                <a16:creationId xmlns:a16="http://schemas.microsoft.com/office/drawing/2014/main" id="{5DA08CFE-ECEF-4F98-894F-B62250BF0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62" r="24597"/>
          <a:stretch/>
        </p:blipFill>
        <p:spPr>
          <a:xfrm>
            <a:off x="3797559" y="2561739"/>
            <a:ext cx="4935894" cy="315277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04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urinio vietos rezervavimo ženklas 4">
            <a:extLst>
              <a:ext uri="{FF2B5EF4-FFF2-40B4-BE49-F238E27FC236}">
                <a16:creationId xmlns:a16="http://schemas.microsoft.com/office/drawing/2014/main" id="{61AF9B49-50AC-49B6-9063-D65060E28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lt-L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Opens a serial port and defines a serial baud rate in b / s. A typical computer communication exchange rate is 9600, although other speeds are supported.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transmission takes place via sequential data exchange lines RX (Receive Data) and TX (Transmit Data)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Pavadinimas 6">
            <a:extLst>
              <a:ext uri="{FF2B5EF4-FFF2-40B4-BE49-F238E27FC236}">
                <a16:creationId xmlns:a16="http://schemas.microsoft.com/office/drawing/2014/main" id="{DD0016A6-095C-428F-AB2E-14A3D95D2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Consistent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exchange</a:t>
            </a:r>
            <a:endParaRPr lang="lt-L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aveikslėlis 2">
            <a:extLst>
              <a:ext uri="{FF2B5EF4-FFF2-40B4-BE49-F238E27FC236}">
                <a16:creationId xmlns:a16="http://schemas.microsoft.com/office/drawing/2014/main" id="{4716FAA8-7FFE-42DC-80D3-0BC8EEC6D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9" y="4789656"/>
            <a:ext cx="11778342" cy="123486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8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D85D3281-2475-405C-A101-087542466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Consistent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exchange</a:t>
            </a:r>
            <a:endParaRPr lang="lt-L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2B519BDD-5BAA-44A3-BB3D-0D1A4AB41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 dirty="0"/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1186709B-34FB-42CD-BC77-968F760ED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543" y="2393302"/>
            <a:ext cx="5370913" cy="386259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87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46406F41-D0FF-4225-B4FF-A0EC47DF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Monitor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lang="lt-LT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5C7CEA04-EA40-48EB-B2F6-D008216A2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Serial Monitor is a user interface that allows you to communicate with the ARDUINO controller through a graphical window. In the graphical interface it is possible not only to see how the ARDUINO controller executes the program, but also to pass commands to it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Calling up the Serial Monitor interface 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algn="just"/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Graphic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pic>
        <p:nvPicPr>
          <p:cNvPr id="5" name="Paveikslėlis 4">
            <a:extLst>
              <a:ext uri="{FF2B5EF4-FFF2-40B4-BE49-F238E27FC236}">
                <a16:creationId xmlns:a16="http://schemas.microsoft.com/office/drawing/2014/main" id="{29CCFF35-0474-49A6-BB6B-06B09BE5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612" y="3505602"/>
            <a:ext cx="2983854" cy="1351239"/>
          </a:xfrm>
          <a:prstGeom prst="rect">
            <a:avLst/>
          </a:prstGeom>
        </p:spPr>
      </p:pic>
      <p:pic>
        <p:nvPicPr>
          <p:cNvPr id="7" name="Paveikslėlis 6">
            <a:extLst>
              <a:ext uri="{FF2B5EF4-FFF2-40B4-BE49-F238E27FC236}">
                <a16:creationId xmlns:a16="http://schemas.microsoft.com/office/drawing/2014/main" id="{01D758EF-58B8-4C29-A213-A5FA9B4F5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647" y="4051584"/>
            <a:ext cx="3541299" cy="268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22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BB7B9695-9F92-4390-A2C7-6FFECE05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()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C6944647-37FD-454B-BDFF-6D4094C76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expression for establishing a serial interface 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Serial.begin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baud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rate)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-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symbol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setting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(baud rate) - baud rate - numeric value (9600).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5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>
            <a:extLst>
              <a:ext uri="{FF2B5EF4-FFF2-40B4-BE49-F238E27FC236}">
                <a16:creationId xmlns:a16="http://schemas.microsoft.com/office/drawing/2014/main" id="{21AE0D5F-30CA-4B37-BE91-4D5E9BE9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()  /  </a:t>
            </a:r>
            <a:r>
              <a:rPr lang="lt-LT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lt-LT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()</a:t>
            </a:r>
          </a:p>
        </p:txBody>
      </p:sp>
      <p:sp>
        <p:nvSpPr>
          <p:cNvPr id="3" name="Turinio vietos rezervavimo ženklas 2">
            <a:extLst>
              <a:ext uri="{FF2B5EF4-FFF2-40B4-BE49-F238E27FC236}">
                <a16:creationId xmlns:a16="http://schemas.microsoft.com/office/drawing/2014/main" id="{3E8F362A-2F77-484C-849C-D7A90928C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lt-L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Serial.println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lt-L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 for displaying data on the screen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lt-L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lt-L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lt-L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lt-L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473524"/>
      </p:ext>
    </p:extLst>
  </p:cSld>
  <p:clrMapOvr>
    <a:masterClrMapping/>
  </p:clrMapOvr>
</p:sld>
</file>

<file path=ppt/theme/theme1.xml><?xml version="1.0" encoding="utf-8"?>
<a:theme xmlns:a="http://schemas.openxmlformats.org/drawingml/2006/main" name="„Office“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„Office“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731</Words>
  <Application>Microsoft Office PowerPoint</Application>
  <PresentationFormat>Plačiaekranė</PresentationFormat>
  <Paragraphs>93</Paragraphs>
  <Slides>31</Slides>
  <Notes>2</Notes>
  <HiddenSlides>0</HiddenSlides>
  <MMClips>0</MMClips>
  <ScaleCrop>false</ScaleCrop>
  <HeadingPairs>
    <vt:vector size="6" baseType="variant">
      <vt:variant>
        <vt:lpstr>Naudojami šriftai</vt:lpstr>
      </vt:variant>
      <vt:variant>
        <vt:i4>4</vt:i4>
      </vt:variant>
      <vt:variant>
        <vt:lpstr>Tema</vt:lpstr>
      </vt:variant>
      <vt:variant>
        <vt:i4>1</vt:i4>
      </vt:variant>
      <vt:variant>
        <vt:lpstr>Skaidrių pavadinimai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„Office“ tema</vt:lpstr>
      <vt:lpstr>Programming of smart device components</vt:lpstr>
      <vt:lpstr>ARDUINO interfaces and analog inputs</vt:lpstr>
      <vt:lpstr>Serial data exchange</vt:lpstr>
      <vt:lpstr>Consistent data exchange</vt:lpstr>
      <vt:lpstr>Consistent data exchange</vt:lpstr>
      <vt:lpstr>Consistent data exchange</vt:lpstr>
      <vt:lpstr>Serial Monitor user interface</vt:lpstr>
      <vt:lpstr>Serial.begin ()</vt:lpstr>
      <vt:lpstr>Serial.print ()  /  Serial.println ()</vt:lpstr>
      <vt:lpstr>Serial.print(F(„String"))</vt:lpstr>
      <vt:lpstr>Serial.println()</vt:lpstr>
      <vt:lpstr>Serial Monitor Setup and Operation</vt:lpstr>
      <vt:lpstr>Coding of output information</vt:lpstr>
      <vt:lpstr>Standardized encodings</vt:lpstr>
      <vt:lpstr>7-byte ASCII code table</vt:lpstr>
      <vt:lpstr>ISO 8859-13 code table</vt:lpstr>
      <vt:lpstr>ASCII encoding table</vt:lpstr>
      <vt:lpstr>Other consistent interfaces</vt:lpstr>
      <vt:lpstr>Other consistent interfaces</vt:lpstr>
      <vt:lpstr>I2C data format</vt:lpstr>
      <vt:lpstr>I2C programming</vt:lpstr>
      <vt:lpstr>I2C programming</vt:lpstr>
      <vt:lpstr>Example of I2C application</vt:lpstr>
      <vt:lpstr>Microcontroller interface SPI</vt:lpstr>
      <vt:lpstr>Microcontroller interface SPI</vt:lpstr>
      <vt:lpstr>Microcontroller interface SPI</vt:lpstr>
      <vt:lpstr>Microcontroller interface SPI</vt:lpstr>
      <vt:lpstr>Scripts for connecting devices via SPI</vt:lpstr>
      <vt:lpstr>SPI programming</vt:lpstr>
      <vt:lpstr>Example of SPI application</vt:lpstr>
      <vt:lpstr>Goodbye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Elektroninės saugos sistemos</dc:title>
  <dc:creator>Simonas Česnauskas</dc:creator>
  <cp:lastModifiedBy>simonas česnauskas</cp:lastModifiedBy>
  <cp:revision>28</cp:revision>
  <dcterms:created xsi:type="dcterms:W3CDTF">2020-12-25T19:27:06Z</dcterms:created>
  <dcterms:modified xsi:type="dcterms:W3CDTF">2021-03-19T07:30:20Z</dcterms:modified>
</cp:coreProperties>
</file>